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563" r:id="rId1"/>
  </p:sldMasterIdLst>
  <p:notesMasterIdLst>
    <p:notesMasterId r:id="rId13"/>
  </p:notesMasterIdLst>
  <p:sldIdLst>
    <p:sldId id="256" r:id="rId2"/>
    <p:sldId id="258" r:id="rId3"/>
    <p:sldId id="261" r:id="rId4"/>
    <p:sldId id="263" r:id="rId5"/>
    <p:sldId id="274" r:id="rId6"/>
    <p:sldId id="296" r:id="rId7"/>
    <p:sldId id="286" r:id="rId8"/>
    <p:sldId id="287" r:id="rId9"/>
    <p:sldId id="277" r:id="rId10"/>
    <p:sldId id="298" r:id="rId11"/>
    <p:sldId id="28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B4DCC3-A8FF-486B-A6B1-862F87226AA1}">
          <p14:sldIdLst>
            <p14:sldId id="256"/>
            <p14:sldId id="258"/>
            <p14:sldId id="261"/>
            <p14:sldId id="263"/>
            <p14:sldId id="274"/>
            <p14:sldId id="296"/>
            <p14:sldId id="286"/>
            <p14:sldId id="287"/>
            <p14:sldId id="277"/>
            <p14:sldId id="298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2989" autoAdjust="0"/>
  </p:normalViewPr>
  <p:slideViewPr>
    <p:cSldViewPr snapToGrid="0">
      <p:cViewPr varScale="1">
        <p:scale>
          <a:sx n="67" d="100"/>
          <a:sy n="67" d="100"/>
        </p:scale>
        <p:origin x="8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C02E0-2BB4-4E41-9C0C-A87ECD15A73C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570A7-11AC-4D5D-B75B-167E8E6BE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9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-Change pic to forged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570A7-11AC-4D5D-B75B-167E8E6BE3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0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570A7-11AC-4D5D-B75B-167E8E6BE3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8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453C58F-0EB2-4E58-B81B-DDAC72472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182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3C58F-0EB2-4E58-B81B-DDAC72472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10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453C58F-0EB2-4E58-B81B-DDAC72472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818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86" y="614407"/>
            <a:ext cx="11309338" cy="118929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3" y="1803706"/>
            <a:ext cx="5600700" cy="505429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139490" y="6492875"/>
            <a:ext cx="1052510" cy="365125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fld id="{E453C58F-0EB2-4E58-B81B-DDAC72472C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613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453C58F-0EB2-4E58-B81B-DDAC72472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26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3C58F-0EB2-4E58-B81B-DDAC72472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824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3C58F-0EB2-4E58-B81B-DDAC72472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90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3C58F-0EB2-4E58-B81B-DDAC72472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12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3C58F-0EB2-4E58-B81B-DDAC72472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621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453C58F-0EB2-4E58-B81B-DDAC72472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317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3C58F-0EB2-4E58-B81B-DDAC72472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20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E453C58F-0EB2-4E58-B81B-DDAC72472C1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6053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64" r:id="rId1"/>
    <p:sldLayoutId id="2147485565" r:id="rId2"/>
    <p:sldLayoutId id="2147485566" r:id="rId3"/>
    <p:sldLayoutId id="2147485567" r:id="rId4"/>
    <p:sldLayoutId id="2147485568" r:id="rId5"/>
    <p:sldLayoutId id="2147485569" r:id="rId6"/>
    <p:sldLayoutId id="2147485570" r:id="rId7"/>
    <p:sldLayoutId id="2147485571" r:id="rId8"/>
    <p:sldLayoutId id="2147485572" r:id="rId9"/>
    <p:sldLayoutId id="2147485573" r:id="rId10"/>
    <p:sldLayoutId id="2147485574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7201"/>
            <a:ext cx="12192000" cy="2571749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Rockwell Extra Bold" panose="02060903040505020403" pitchFamily="18" charset="0"/>
              </a:rPr>
              <a:t>Metallurgical Test Comparison of Aerospace Material using Additive Manufacturing Technologies vs. Wrought Technologies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314700"/>
            <a:ext cx="12192000" cy="3071812"/>
          </a:xfrm>
        </p:spPr>
        <p:txBody>
          <a:bodyPr anchor="t">
            <a:norm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Brittany Nez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Acknowledgements: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Parsey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Hsu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Donald Godfrey</a:t>
            </a:r>
          </a:p>
          <a:p>
            <a:pPr algn="ctr"/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3C58F-0EB2-4E58-B81B-DDAC72472C1D}" type="slidenum">
              <a:rPr lang="en-US" smtClean="0"/>
              <a:t>1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79078" y="5349847"/>
            <a:ext cx="11112927" cy="993898"/>
            <a:chOff x="579078" y="5349847"/>
            <a:chExt cx="11112927" cy="993898"/>
          </a:xfrm>
        </p:grpSpPr>
        <p:pic>
          <p:nvPicPr>
            <p:cNvPr id="6" name="Picture 2" descr="https://spacegrant.arizona.edu/sites/spacegrant.arizona.edu/files/about/logos/azsgc_logo_transparent_lg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4124" y="5349847"/>
              <a:ext cx="727881" cy="971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s://spacegrant.arizona.edu/sites/spacegrant.arizona.edu/files/about/logos/nic_print3600x2993ppi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78" y="5592907"/>
              <a:ext cx="818866" cy="680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http://www.plangrid.com/images-fingerprint/education/universities/asu-e28067e4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5" t="32669" r="22009" b="32756"/>
            <a:stretch/>
          </p:blipFill>
          <p:spPr bwMode="auto">
            <a:xfrm>
              <a:off x="3207685" y="5592907"/>
              <a:ext cx="1315139" cy="726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https://upload.wikimedia.org/wikipedia/commons/thumb/2/2a/Honeywell_logo.svg/2000px-Honeywell_logo.sv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2565" y="5783901"/>
              <a:ext cx="3162964" cy="559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41025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3" y="1663908"/>
            <a:ext cx="5600700" cy="5194092"/>
          </a:xfrm>
        </p:spPr>
        <p:txBody>
          <a:bodyPr>
            <a:normAutofit lnSpcReduction="10000"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Porosity and precipitation in non-HIP AM material nearly identical to wrought sample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All AM samples show greater hardness than wrought sample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Wrought sample found to be most ductile material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Grain structure comparison inconclusive due to insufficient etching of wrought samples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AM sample tests show they would be able to maintain, and perhaps exceed, expectations of the aircraft industry when compared to the wrought results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3C58F-0EB2-4E58-B81B-DDAC72472C1D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043613" y="2532033"/>
            <a:ext cx="5706011" cy="3457842"/>
            <a:chOff x="6043613" y="2348169"/>
            <a:chExt cx="5706011" cy="3457842"/>
          </a:xfrm>
        </p:grpSpPr>
        <p:pic>
          <p:nvPicPr>
            <p:cNvPr id="16386" name="Picture 2" descr="https://aerospace.honeywell.com/en/~/media/aerospace/banners-320x165/ourseriesofblogson3dprinting-320x16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9436" y="2348169"/>
              <a:ext cx="5650188" cy="29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043613" y="5221236"/>
              <a:ext cx="57060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Figure 9: AM aerospace parts created by Honeywell Aerospace, Phoenix courtesy of Donald Godfrey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1727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286" y="1803705"/>
            <a:ext cx="10913514" cy="44005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u="sng" dirty="0"/>
              <a:t>Mentor:</a:t>
            </a:r>
            <a:r>
              <a:rPr lang="en-US" b="1" dirty="0"/>
              <a:t> </a:t>
            </a:r>
            <a:r>
              <a:rPr lang="en-US" dirty="0"/>
              <a:t>John </a:t>
            </a:r>
            <a:r>
              <a:rPr lang="en-US" dirty="0" err="1"/>
              <a:t>Parsey</a:t>
            </a:r>
            <a:endParaRPr lang="en-US" dirty="0"/>
          </a:p>
          <a:p>
            <a:pPr marL="0" indent="0">
              <a:buNone/>
            </a:pPr>
            <a:r>
              <a:rPr lang="en-US" b="1" u="sng" dirty="0"/>
              <a:t>Secondary Mentors:</a:t>
            </a:r>
            <a:r>
              <a:rPr lang="en-US" b="1" dirty="0"/>
              <a:t> </a:t>
            </a:r>
          </a:p>
          <a:p>
            <a:pPr>
              <a:buClr>
                <a:srgbClr val="ED8428"/>
              </a:buClr>
            </a:pPr>
            <a:r>
              <a:rPr lang="en-US" sz="2000" dirty="0" err="1"/>
              <a:t>Keng</a:t>
            </a:r>
            <a:r>
              <a:rPr lang="en-US" sz="2000" dirty="0"/>
              <a:t> Hsu</a:t>
            </a:r>
          </a:p>
          <a:p>
            <a:pPr>
              <a:buClr>
                <a:srgbClr val="ED8428"/>
              </a:buClr>
            </a:pPr>
            <a:r>
              <a:rPr lang="en-US" sz="2000" dirty="0"/>
              <a:t>Donald Godfrey</a:t>
            </a:r>
          </a:p>
          <a:p>
            <a:pPr marL="0" lvl="0" indent="0">
              <a:buClr>
                <a:srgbClr val="ED8428"/>
              </a:buClr>
              <a:buNone/>
            </a:pPr>
            <a:r>
              <a:rPr lang="en-US" sz="2200" b="1" u="sng" dirty="0">
                <a:solidFill>
                  <a:srgbClr val="3D3D3D"/>
                </a:solidFill>
              </a:rPr>
              <a:t>ASU/NASA Space Grant</a:t>
            </a:r>
            <a:endParaRPr lang="en-US" sz="2000" dirty="0"/>
          </a:p>
          <a:p>
            <a:pPr marL="0" indent="0">
              <a:buNone/>
            </a:pPr>
            <a:r>
              <a:rPr lang="en-US" b="1" u="sng" dirty="0"/>
              <a:t>Honeywell Aerospace – Phoenix:</a:t>
            </a:r>
            <a:r>
              <a:rPr lang="en-US" b="1" dirty="0"/>
              <a:t> </a:t>
            </a:r>
            <a:r>
              <a:rPr lang="en-US" dirty="0"/>
              <a:t>Additive Manufacturing Team</a:t>
            </a:r>
          </a:p>
          <a:p>
            <a:pPr marL="0" indent="0">
              <a:buNone/>
            </a:pPr>
            <a:r>
              <a:rPr lang="en-US" b="1" u="sng" dirty="0"/>
              <a:t>Machining and Manufacturing at ASU Polytechnic:</a:t>
            </a:r>
          </a:p>
          <a:p>
            <a:r>
              <a:rPr lang="en-US" sz="2000" dirty="0"/>
              <a:t>Rhett Sweeney</a:t>
            </a:r>
          </a:p>
          <a:p>
            <a:r>
              <a:rPr lang="en-US" sz="2000" dirty="0"/>
              <a:t>Scott </a:t>
            </a:r>
            <a:r>
              <a:rPr lang="en-US" sz="2000" dirty="0" err="1"/>
              <a:t>Almen</a:t>
            </a:r>
            <a:endParaRPr lang="en-US" sz="2000" dirty="0"/>
          </a:p>
          <a:p>
            <a:r>
              <a:rPr lang="en-US" sz="2000" dirty="0"/>
              <a:t>John Dolan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3C58F-0EB2-4E58-B81B-DDAC72472C1D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77540" y="5878114"/>
            <a:ext cx="11112927" cy="993898"/>
            <a:chOff x="579078" y="5349847"/>
            <a:chExt cx="11112927" cy="993898"/>
          </a:xfrm>
        </p:grpSpPr>
        <p:pic>
          <p:nvPicPr>
            <p:cNvPr id="6" name="Picture 2" descr="https://spacegrant.arizona.edu/sites/spacegrant.arizona.edu/files/about/logos/azsgc_logo_transparent_lg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4124" y="5349847"/>
              <a:ext cx="727881" cy="971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s://spacegrant.arizona.edu/sites/spacegrant.arizona.edu/files/about/logos/nic_print3600x2993ppi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78" y="5592907"/>
              <a:ext cx="818866" cy="680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http://www.plangrid.com/images-fingerprint/education/universities/asu-e28067e4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5" t="32669" r="22009" b="32756"/>
            <a:stretch/>
          </p:blipFill>
          <p:spPr bwMode="auto">
            <a:xfrm>
              <a:off x="3207685" y="5592907"/>
              <a:ext cx="1315139" cy="726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https://upload.wikimedia.org/wikipedia/commons/thumb/2/2a/Honeywell_logo.svg/2000px-Honeywell_logo.sv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2565" y="5783901"/>
              <a:ext cx="3162964" cy="559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2466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7213"/>
            <a:ext cx="11153608" cy="1271587"/>
          </a:xfrm>
        </p:spPr>
        <p:txBody>
          <a:bodyPr>
            <a:normAutofit/>
          </a:bodyPr>
          <a:lstStyle/>
          <a:p>
            <a:r>
              <a:rPr lang="en-US" dirty="0"/>
              <a:t>Benefits of Additive Manufacturing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5560435" cy="5029200"/>
          </a:xfrm>
        </p:spPr>
        <p:txBody>
          <a:bodyPr>
            <a:normAutofit/>
          </a:bodyPr>
          <a:lstStyle/>
          <a:p>
            <a:pPr defTabSz="3135313">
              <a:buFont typeface="Wingdings" panose="05000000000000000000" pitchFamily="2" charset="2"/>
              <a:buChar char="§"/>
            </a:pPr>
            <a:endParaRPr lang="en-US" sz="2400" dirty="0"/>
          </a:p>
          <a:p>
            <a:pPr defTabSz="313531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Ability to create complex geometries</a:t>
            </a:r>
          </a:p>
          <a:p>
            <a:pPr defTabSz="313531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Weight reduction</a:t>
            </a:r>
          </a:p>
          <a:p>
            <a:pPr defTabSz="313531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Cost effective in low volume production  </a:t>
            </a:r>
          </a:p>
          <a:p>
            <a:pPr defTabSz="313531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Can eliminate warehousing of spare parts/ maintaining manufacturing tools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017635" y="2398770"/>
            <a:ext cx="5957887" cy="3889259"/>
            <a:chOff x="5950876" y="2156759"/>
            <a:chExt cx="5957887" cy="3889259"/>
          </a:xfrm>
        </p:grpSpPr>
        <p:pic>
          <p:nvPicPr>
            <p:cNvPr id="4" name="Content Placeholder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7635" y="2156759"/>
              <a:ext cx="5701096" cy="330448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950876" y="5461243"/>
              <a:ext cx="59578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Figure 1: Casted engine mount (upper left) and additive manufactured engine mount (lower right) </a:t>
              </a: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3C58F-0EB2-4E58-B81B-DDAC72472C1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850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614364"/>
            <a:ext cx="11424293" cy="1190624"/>
          </a:xfrm>
        </p:spPr>
        <p:txBody>
          <a:bodyPr>
            <a:normAutofit/>
          </a:bodyPr>
          <a:lstStyle/>
          <a:p>
            <a:r>
              <a:rPr lang="en-US" dirty="0"/>
              <a:t>Experiment Specifics: Manufacturing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686" y="1804988"/>
            <a:ext cx="5465951" cy="50530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Powder Bed Fusion (PBF)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Electron Beam Melting (EBM)</a:t>
            </a:r>
          </a:p>
          <a:p>
            <a:pPr lvl="2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Praxair Powder</a:t>
            </a:r>
          </a:p>
          <a:p>
            <a:pPr lvl="2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dirty="0" err="1"/>
              <a:t>Arcam</a:t>
            </a:r>
            <a:r>
              <a:rPr lang="en-US" dirty="0"/>
              <a:t> Powder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Direct Metal Laser Sintering (DMLS)</a:t>
            </a:r>
          </a:p>
          <a:p>
            <a:pPr lvl="2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Praxair Powder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Conventional Manufacturing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Forging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Heat Treatment Processes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Annealing</a:t>
            </a:r>
          </a:p>
          <a:p>
            <a:pPr lvl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Hot Isostatic Pressing (HIP)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825484" y="1943288"/>
            <a:ext cx="4459874" cy="4855990"/>
            <a:chOff x="6647672" y="1947863"/>
            <a:chExt cx="4668027" cy="5243338"/>
          </a:xfrm>
        </p:grpSpPr>
        <p:grpSp>
          <p:nvGrpSpPr>
            <p:cNvPr id="4" name="Group 3"/>
            <p:cNvGrpSpPr/>
            <p:nvPr/>
          </p:nvGrpSpPr>
          <p:grpSpPr>
            <a:xfrm>
              <a:off x="6781027" y="1947863"/>
              <a:ext cx="4329881" cy="4080194"/>
              <a:chOff x="5960750" y="1690686"/>
              <a:chExt cx="4881378" cy="4457698"/>
            </a:xfrm>
          </p:grpSpPr>
          <p:pic>
            <p:nvPicPr>
              <p:cNvPr id="11266" name="Picture 2" descr="q10plus-machine-e1362143070115-426x41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2173" y="1690686"/>
                <a:ext cx="2280443" cy="22288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67" name="Picture 3" descr="17392859_743715749135508_1640698278_n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668" t="28572" b="4950"/>
              <a:stretch/>
            </p:blipFill>
            <p:spPr bwMode="auto">
              <a:xfrm>
                <a:off x="8376443" y="1690686"/>
                <a:ext cx="2465685" cy="22288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1" name="Picture 7" descr="Image result for drawn out forgi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0" r="9732"/>
              <a:stretch/>
            </p:blipFill>
            <p:spPr bwMode="auto">
              <a:xfrm>
                <a:off x="5960750" y="3919535"/>
                <a:ext cx="2415691" cy="22288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73" name="Picture 9" descr="Image result for hot isostatic pressi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30" b="15362"/>
              <a:stretch/>
            </p:blipFill>
            <p:spPr bwMode="auto">
              <a:xfrm>
                <a:off x="8376442" y="3919535"/>
                <a:ext cx="2465686" cy="22288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TextBox 4"/>
            <p:cNvSpPr txBox="1"/>
            <p:nvPr/>
          </p:nvSpPr>
          <p:spPr>
            <a:xfrm flipH="1">
              <a:off x="6647672" y="6028057"/>
              <a:ext cx="4668027" cy="1163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Figure 2: </a:t>
              </a:r>
              <a:r>
                <a:rPr lang="en-US" sz="1600" dirty="0" err="1"/>
                <a:t>Arcam</a:t>
              </a:r>
              <a:r>
                <a:rPr lang="en-US" sz="1600" dirty="0"/>
                <a:t> Q10plus EBM Metal EBM Printer (upper left), EOSINT M 28 Metal DMLS Printer (upper right), forging process (lower left), and a hot isostatic press compression chamber (lower right) </a:t>
              </a: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3C58F-0EB2-4E58-B81B-DDAC72472C1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447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Specifics: Samples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285" y="1803705"/>
            <a:ext cx="5124295" cy="5054295"/>
          </a:xfrm>
        </p:spPr>
        <p:txBody>
          <a:bodyPr>
            <a:norm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All samples were printed, or provided by, Honeywell Aerospace, Phoenix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Samples were categorized based on four factors:</a:t>
            </a:r>
          </a:p>
          <a:p>
            <a:pPr lvl="1"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Manufacturing Process</a:t>
            </a:r>
          </a:p>
          <a:p>
            <a:pPr lvl="1"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Material</a:t>
            </a:r>
          </a:p>
          <a:p>
            <a:pPr lvl="1"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Powder Source</a:t>
            </a:r>
          </a:p>
          <a:p>
            <a:pPr lvl="1"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Bar Length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6" r="1635" b="30007"/>
          <a:stretch/>
        </p:blipFill>
        <p:spPr>
          <a:xfrm rot="5400000">
            <a:off x="5427429" y="3311155"/>
            <a:ext cx="3714458" cy="1150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3C58F-0EB2-4E58-B81B-DDAC72472C1D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362525" y="1923005"/>
            <a:ext cx="6589153" cy="4708158"/>
            <a:chOff x="5362525" y="1923005"/>
            <a:chExt cx="6589153" cy="4708158"/>
          </a:xfrm>
        </p:grpSpPr>
        <p:sp>
          <p:nvSpPr>
            <p:cNvPr id="14" name="TextBox 13"/>
            <p:cNvSpPr txBox="1"/>
            <p:nvPr/>
          </p:nvSpPr>
          <p:spPr>
            <a:xfrm flipH="1">
              <a:off x="5362525" y="5800166"/>
              <a:ext cx="65891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Figure 3</a:t>
              </a:r>
              <a:r>
                <a:rPr lang="en-US" sz="1600" b="1" dirty="0"/>
                <a:t>:</a:t>
              </a:r>
              <a:r>
                <a:rPr lang="en-US" sz="1600" dirty="0"/>
                <a:t> Sample bars provided by Honeywell Aerospace. (</a:t>
              </a:r>
              <a:r>
                <a:rPr lang="en-US" sz="1600" i="1" dirty="0"/>
                <a:t>From Left to Right</a:t>
              </a:r>
              <a:r>
                <a:rPr lang="en-US" sz="1600" dirty="0"/>
                <a:t>) EBM Praxair Inconel 718, EBM </a:t>
              </a:r>
              <a:r>
                <a:rPr lang="en-US" sz="1600" dirty="0" err="1"/>
                <a:t>Arcam</a:t>
              </a:r>
              <a:r>
                <a:rPr lang="en-US" sz="1600" dirty="0"/>
                <a:t> Inconel 718, Wrought Inconel 718, EBM HIP </a:t>
              </a:r>
              <a:r>
                <a:rPr lang="en-US" sz="1600" dirty="0" err="1"/>
                <a:t>Arcam</a:t>
              </a:r>
              <a:r>
                <a:rPr lang="en-US" sz="1600" dirty="0"/>
                <a:t> Inconel 718, DMLS Praxair Inconel 738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362526" y="1923005"/>
              <a:ext cx="6589152" cy="3912819"/>
              <a:chOff x="5541956" y="2021524"/>
              <a:chExt cx="6589152" cy="3912819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5541956" y="2028224"/>
                <a:ext cx="1167667" cy="3889845"/>
                <a:chOff x="8477254" y="2119778"/>
                <a:chExt cx="1167667" cy="3889845"/>
              </a:xfrm>
            </p:grpSpPr>
            <p:pic>
              <p:nvPicPr>
                <p:cNvPr id="15" name="Picture 2" descr="2016-01-21 08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0901" r="10843" b="31519"/>
                <a:stretch/>
              </p:blipFill>
              <p:spPr bwMode="auto">
                <a:xfrm rot="5400000">
                  <a:off x="7116165" y="3480867"/>
                  <a:ext cx="3889845" cy="11676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6" name="Group 15"/>
                <p:cNvGrpSpPr/>
                <p:nvPr/>
              </p:nvGrpSpPr>
              <p:grpSpPr>
                <a:xfrm>
                  <a:off x="8664564" y="5171089"/>
                  <a:ext cx="980357" cy="585216"/>
                  <a:chOff x="8664564" y="5171089"/>
                  <a:chExt cx="980357" cy="585216"/>
                </a:xfrm>
              </p:grpSpPr>
              <p:cxnSp>
                <p:nvCxnSpPr>
                  <p:cNvPr id="17" name="Straight Arrow Connector 16"/>
                  <p:cNvCxnSpPr/>
                  <p:nvPr/>
                </p:nvCxnSpPr>
                <p:spPr>
                  <a:xfrm flipV="1">
                    <a:off x="9519435" y="5171089"/>
                    <a:ext cx="0" cy="585216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8664564" y="5265017"/>
                    <a:ext cx="98035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10mm</a:t>
                    </a:r>
                  </a:p>
                </p:txBody>
              </p:sp>
            </p:grpSp>
          </p:grpSp>
          <p:grpSp>
            <p:nvGrpSpPr>
              <p:cNvPr id="19" name="Group 18"/>
              <p:cNvGrpSpPr/>
              <p:nvPr/>
            </p:nvGrpSpPr>
            <p:grpSpPr>
              <a:xfrm>
                <a:off x="6714651" y="2028960"/>
                <a:ext cx="1470757" cy="3889109"/>
                <a:chOff x="8143873" y="2001728"/>
                <a:chExt cx="1470757" cy="3889109"/>
              </a:xfrm>
            </p:grpSpPr>
            <p:pic>
              <p:nvPicPr>
                <p:cNvPr id="20" name="Picture 2" descr="2016-01-21 08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0833" r="12029" b="19793"/>
                <a:stretch/>
              </p:blipFill>
              <p:spPr bwMode="auto">
                <a:xfrm rot="5400000">
                  <a:off x="6934697" y="3210904"/>
                  <a:ext cx="3889109" cy="14707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1" name="Group 20"/>
                <p:cNvGrpSpPr/>
                <p:nvPr/>
              </p:nvGrpSpPr>
              <p:grpSpPr>
                <a:xfrm>
                  <a:off x="8537284" y="5307193"/>
                  <a:ext cx="931668" cy="530352"/>
                  <a:chOff x="8536058" y="5239852"/>
                  <a:chExt cx="931668" cy="530352"/>
                </a:xfrm>
              </p:grpSpPr>
              <p:cxnSp>
                <p:nvCxnSpPr>
                  <p:cNvPr id="22" name="Straight Arrow Connector 21"/>
                  <p:cNvCxnSpPr/>
                  <p:nvPr/>
                </p:nvCxnSpPr>
                <p:spPr>
                  <a:xfrm>
                    <a:off x="9412156" y="5239852"/>
                    <a:ext cx="0" cy="530352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8536058" y="5318117"/>
                    <a:ext cx="931668" cy="3661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10mm</a:t>
                    </a:r>
                  </a:p>
                </p:txBody>
              </p:sp>
            </p:grpSp>
          </p:grpSp>
          <p:grpSp>
            <p:nvGrpSpPr>
              <p:cNvPr id="29" name="Group 28"/>
              <p:cNvGrpSpPr/>
              <p:nvPr/>
            </p:nvGrpSpPr>
            <p:grpSpPr>
              <a:xfrm>
                <a:off x="8185408" y="2028960"/>
                <a:ext cx="1463975" cy="3905383"/>
                <a:chOff x="8043856" y="2127769"/>
                <a:chExt cx="1463975" cy="3905383"/>
              </a:xfrm>
            </p:grpSpPr>
            <p:pic>
              <p:nvPicPr>
                <p:cNvPr id="30" name="Picture 2" descr="2016-01-21 08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42" t="21872" r="17656" b="25880"/>
                <a:stretch/>
              </p:blipFill>
              <p:spPr bwMode="auto">
                <a:xfrm rot="5400000">
                  <a:off x="6823152" y="3348473"/>
                  <a:ext cx="3905383" cy="1463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1" name="Group 30"/>
                <p:cNvGrpSpPr/>
                <p:nvPr/>
              </p:nvGrpSpPr>
              <p:grpSpPr>
                <a:xfrm>
                  <a:off x="8310932" y="5467608"/>
                  <a:ext cx="873761" cy="420813"/>
                  <a:chOff x="8310932" y="5467608"/>
                  <a:chExt cx="873761" cy="420813"/>
                </a:xfrm>
              </p:grpSpPr>
              <p:cxnSp>
                <p:nvCxnSpPr>
                  <p:cNvPr id="32" name="Straight Arrow Connector 31"/>
                  <p:cNvCxnSpPr/>
                  <p:nvPr/>
                </p:nvCxnSpPr>
                <p:spPr>
                  <a:xfrm>
                    <a:off x="9145643" y="5467608"/>
                    <a:ext cx="0" cy="41148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8310932" y="5519089"/>
                    <a:ext cx="87376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10mm</a:t>
                    </a:r>
                  </a:p>
                </p:txBody>
              </p:sp>
            </p:grpSp>
          </p:grpSp>
          <p:grpSp>
            <p:nvGrpSpPr>
              <p:cNvPr id="34" name="Group 33"/>
              <p:cNvGrpSpPr/>
              <p:nvPr/>
            </p:nvGrpSpPr>
            <p:grpSpPr>
              <a:xfrm>
                <a:off x="9638324" y="2028960"/>
                <a:ext cx="1245011" cy="3905383"/>
                <a:chOff x="8268170" y="2065955"/>
                <a:chExt cx="1245011" cy="3905383"/>
              </a:xfrm>
            </p:grpSpPr>
            <p:pic>
              <p:nvPicPr>
                <p:cNvPr id="35" name="Picture 2" descr="2016-01-21 08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9" t="18981" r="8837" b="31020"/>
                <a:stretch/>
              </p:blipFill>
              <p:spPr bwMode="auto">
                <a:xfrm rot="5400000">
                  <a:off x="6937984" y="3396141"/>
                  <a:ext cx="3905383" cy="12450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6" name="Group 35"/>
                <p:cNvGrpSpPr/>
                <p:nvPr/>
              </p:nvGrpSpPr>
              <p:grpSpPr>
                <a:xfrm>
                  <a:off x="8307219" y="5437390"/>
                  <a:ext cx="913188" cy="420624"/>
                  <a:chOff x="8307219" y="5437390"/>
                  <a:chExt cx="913188" cy="420624"/>
                </a:xfrm>
              </p:grpSpPr>
              <p:cxnSp>
                <p:nvCxnSpPr>
                  <p:cNvPr id="37" name="Straight Arrow Connector 36"/>
                  <p:cNvCxnSpPr/>
                  <p:nvPr/>
                </p:nvCxnSpPr>
                <p:spPr>
                  <a:xfrm>
                    <a:off x="9133039" y="5437390"/>
                    <a:ext cx="0" cy="420624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8307219" y="5460821"/>
                    <a:ext cx="91318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10mm</a:t>
                    </a:r>
                  </a:p>
                </p:txBody>
              </p:sp>
            </p:grpSp>
          </p:grpSp>
          <p:grpSp>
            <p:nvGrpSpPr>
              <p:cNvPr id="39" name="Group 38"/>
              <p:cNvGrpSpPr/>
              <p:nvPr/>
            </p:nvGrpSpPr>
            <p:grpSpPr>
              <a:xfrm>
                <a:off x="10883335" y="2021524"/>
                <a:ext cx="1247773" cy="3905382"/>
                <a:chOff x="8251450" y="2027765"/>
                <a:chExt cx="1247773" cy="3905382"/>
              </a:xfrm>
            </p:grpSpPr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59" t="31833" r="9549" b="37550"/>
                <a:stretch/>
              </p:blipFill>
              <p:spPr>
                <a:xfrm rot="5400000">
                  <a:off x="6922646" y="3356569"/>
                  <a:ext cx="3905382" cy="1247773"/>
                </a:xfrm>
                <a:prstGeom prst="rect">
                  <a:avLst/>
                </a:prstGeom>
              </p:spPr>
            </p:pic>
            <p:grpSp>
              <p:nvGrpSpPr>
                <p:cNvPr id="41" name="Group 40"/>
                <p:cNvGrpSpPr/>
                <p:nvPr/>
              </p:nvGrpSpPr>
              <p:grpSpPr>
                <a:xfrm>
                  <a:off x="8528342" y="5253252"/>
                  <a:ext cx="890702" cy="530352"/>
                  <a:chOff x="8528342" y="5253252"/>
                  <a:chExt cx="890702" cy="530352"/>
                </a:xfrm>
              </p:grpSpPr>
              <p:cxnSp>
                <p:nvCxnSpPr>
                  <p:cNvPr id="42" name="Straight Arrow Connector 41"/>
                  <p:cNvCxnSpPr/>
                  <p:nvPr/>
                </p:nvCxnSpPr>
                <p:spPr>
                  <a:xfrm>
                    <a:off x="9369934" y="5253252"/>
                    <a:ext cx="0" cy="530352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8528342" y="5300146"/>
                    <a:ext cx="89070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10mm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074209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Hardness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00" y="1803705"/>
            <a:ext cx="5242560" cy="5054295"/>
          </a:xfrm>
        </p:spPr>
        <p:txBody>
          <a:bodyPr>
            <a:norm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Hardest Material:  </a:t>
            </a:r>
            <a:r>
              <a:rPr lang="en-US" dirty="0" err="1"/>
              <a:t>Arcam</a:t>
            </a:r>
            <a:r>
              <a:rPr lang="en-US" dirty="0"/>
              <a:t> EBM HIP Inconel 718 at 41.2 HRC (</a:t>
            </a:r>
            <a:r>
              <a:rPr lang="en-US" dirty="0" err="1"/>
              <a:t>avg</a:t>
            </a:r>
            <a:r>
              <a:rPr lang="en-US" dirty="0"/>
              <a:t>)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Softest Material:  Wrought Inconel 718 at 22.4 HRC (</a:t>
            </a:r>
            <a:r>
              <a:rPr lang="en-US" dirty="0" err="1"/>
              <a:t>avg</a:t>
            </a:r>
            <a:r>
              <a:rPr lang="en-US" dirty="0"/>
              <a:t>)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Softer center due to annealing effects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Interesting observation: DMLS bars maintained relatively consistent hardness across sample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3C58F-0EB2-4E58-B81B-DDAC72472C1D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300660" y="2004804"/>
            <a:ext cx="6623685" cy="4652096"/>
            <a:chOff x="5300660" y="1803705"/>
            <a:chExt cx="6623685" cy="46520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3" r="8710"/>
            <a:stretch/>
          </p:blipFill>
          <p:spPr>
            <a:xfrm>
              <a:off x="5300660" y="1803705"/>
              <a:ext cx="6623685" cy="422911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300660" y="6086469"/>
              <a:ext cx="6623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Figure 4: Hardness profile across the hardness sample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9869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Tensile Testing- Modulus and Yield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2090" y="1798528"/>
            <a:ext cx="5331847" cy="5059471"/>
          </a:xfrm>
        </p:spPr>
        <p:txBody>
          <a:bodyPr/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>
                <a:solidFill>
                  <a:srgbClr val="FF0000"/>
                </a:solidFill>
              </a:rPr>
              <a:t>Highest Young’s Modulus: Wrought Inconel 718 (5.10e7 </a:t>
            </a:r>
            <a:r>
              <a:rPr lang="en-US" dirty="0" err="1">
                <a:solidFill>
                  <a:srgbClr val="FF0000"/>
                </a:solidFill>
              </a:rPr>
              <a:t>lb</a:t>
            </a:r>
            <a:r>
              <a:rPr lang="en-US" dirty="0">
                <a:solidFill>
                  <a:srgbClr val="FF0000"/>
                </a:solidFill>
              </a:rPr>
              <a:t>/ft^2)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Lowest Young’s Modulus: EBM Praxair Inconel 718 (1.60e7 </a:t>
            </a:r>
            <a:r>
              <a:rPr lang="en-US" dirty="0" err="1"/>
              <a:t>lb</a:t>
            </a:r>
            <a:r>
              <a:rPr lang="en-US" dirty="0"/>
              <a:t>/ft^2)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>
                <a:solidFill>
                  <a:srgbClr val="FF0000"/>
                </a:solidFill>
              </a:rPr>
              <a:t>Highest Ultimate Strength: EBM </a:t>
            </a:r>
            <a:r>
              <a:rPr lang="en-US" dirty="0" err="1">
                <a:solidFill>
                  <a:srgbClr val="FF0000"/>
                </a:solidFill>
              </a:rPr>
              <a:t>Arcam</a:t>
            </a:r>
            <a:r>
              <a:rPr lang="en-US" dirty="0">
                <a:solidFill>
                  <a:srgbClr val="FF0000"/>
                </a:solidFill>
              </a:rPr>
              <a:t> Inconel 718 Small (195000 </a:t>
            </a:r>
            <a:r>
              <a:rPr lang="en-US" dirty="0" err="1">
                <a:solidFill>
                  <a:srgbClr val="FF0000"/>
                </a:solidFill>
              </a:rPr>
              <a:t>lb</a:t>
            </a:r>
            <a:r>
              <a:rPr lang="en-US" dirty="0">
                <a:solidFill>
                  <a:srgbClr val="FF0000"/>
                </a:solidFill>
              </a:rPr>
              <a:t>/ft^2)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Lowest Ultimate Strength: EBM Praxair Inconel 718 Medium (121000 </a:t>
            </a:r>
            <a:r>
              <a:rPr lang="en-US" dirty="0" err="1"/>
              <a:t>lb</a:t>
            </a:r>
            <a:r>
              <a:rPr lang="en-US" dirty="0"/>
              <a:t>/ft^2)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>
                <a:solidFill>
                  <a:srgbClr val="FF0000"/>
                </a:solidFill>
              </a:rPr>
              <a:t>Highest Yield Strength: EBM </a:t>
            </a:r>
            <a:r>
              <a:rPr lang="en-US" dirty="0" err="1">
                <a:solidFill>
                  <a:srgbClr val="FF0000"/>
                </a:solidFill>
              </a:rPr>
              <a:t>Arcam</a:t>
            </a:r>
            <a:r>
              <a:rPr lang="en-US" dirty="0">
                <a:solidFill>
                  <a:srgbClr val="FF0000"/>
                </a:solidFill>
              </a:rPr>
              <a:t> Inconel 718 Long (133000 </a:t>
            </a:r>
            <a:r>
              <a:rPr lang="en-US" dirty="0" err="1">
                <a:solidFill>
                  <a:srgbClr val="FF0000"/>
                </a:solidFill>
              </a:rPr>
              <a:t>lb</a:t>
            </a:r>
            <a:r>
              <a:rPr lang="en-US" dirty="0">
                <a:solidFill>
                  <a:srgbClr val="FF0000"/>
                </a:solidFill>
              </a:rPr>
              <a:t>/ft^2)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Lowest Yield Strength: EBM Praxair Inconel 718 Small (40300 </a:t>
            </a:r>
            <a:r>
              <a:rPr lang="en-US" dirty="0" err="1"/>
              <a:t>lb</a:t>
            </a:r>
            <a:r>
              <a:rPr lang="en-US" dirty="0"/>
              <a:t>/ft^2)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3C58F-0EB2-4E58-B81B-DDAC72472C1D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329757" y="2050731"/>
            <a:ext cx="6862243" cy="4555064"/>
            <a:chOff x="5329757" y="1798529"/>
            <a:chExt cx="6862243" cy="4555064"/>
          </a:xfrm>
        </p:grpSpPr>
        <p:pic>
          <p:nvPicPr>
            <p:cNvPr id="7" name="Content Placeholder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7" r="7659"/>
            <a:stretch/>
          </p:blipFill>
          <p:spPr>
            <a:xfrm>
              <a:off x="5329757" y="1798529"/>
              <a:ext cx="6862243" cy="421664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329757" y="6015039"/>
              <a:ext cx="68622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Figure 5: Stress-Strain curve from tensile test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1183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Grain Structure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00" y="1963713"/>
            <a:ext cx="2555539" cy="187528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240" y="1963714"/>
            <a:ext cx="2500384" cy="1875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240" y="3839002"/>
            <a:ext cx="2500383" cy="1875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01" y="3839001"/>
            <a:ext cx="2555539" cy="187528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40285" y="1803704"/>
            <a:ext cx="5807571" cy="5054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40285" y="2370525"/>
            <a:ext cx="6096000" cy="3518912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lvl="0">
              <a:spcBef>
                <a:spcPts val="100"/>
              </a:spcBef>
              <a:spcAft>
                <a:spcPts val="100"/>
              </a:spcAft>
              <a:buClr>
                <a:srgbClr val="ED8428"/>
              </a:buClr>
              <a:buSzPct val="92000"/>
            </a:pPr>
            <a:endParaRPr lang="en-US" sz="2400" dirty="0">
              <a:solidFill>
                <a:srgbClr val="3D3D3D"/>
              </a:solidFill>
            </a:endParaRPr>
          </a:p>
          <a:p>
            <a:pPr marL="306000" lvl="0" indent="-306000">
              <a:spcBef>
                <a:spcPts val="100"/>
              </a:spcBef>
              <a:spcAft>
                <a:spcPts val="1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400" dirty="0">
                <a:solidFill>
                  <a:srgbClr val="3D3D3D"/>
                </a:solidFill>
              </a:rPr>
              <a:t>EBM rods showed large grain structure,  visible after etching (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Figure 28-a)</a:t>
            </a:r>
          </a:p>
          <a:p>
            <a:pPr marL="306000" indent="-306000">
              <a:spcBef>
                <a:spcPts val="100"/>
              </a:spcBef>
              <a:spcAft>
                <a:spcPts val="1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400" dirty="0">
                <a:solidFill>
                  <a:srgbClr val="3D3D3D"/>
                </a:solidFill>
              </a:rPr>
              <a:t>EBM HIP rod grain structure was significantly finer than regular EBM bars (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Figure 28-b)</a:t>
            </a:r>
            <a:endParaRPr lang="en-US" sz="2400" dirty="0">
              <a:solidFill>
                <a:srgbClr val="3D3D3D"/>
              </a:solidFill>
            </a:endParaRPr>
          </a:p>
          <a:p>
            <a:pPr marL="306000" indent="-306000">
              <a:spcBef>
                <a:spcPts val="100"/>
              </a:spcBef>
              <a:spcAft>
                <a:spcPts val="1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400" dirty="0">
                <a:solidFill>
                  <a:srgbClr val="3D3D3D"/>
                </a:solidFill>
              </a:rPr>
              <a:t>DMLS and wrought grain structure could not be developed (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Figure 28-c and d)</a:t>
            </a:r>
            <a:endParaRPr lang="en-US" sz="2400" dirty="0">
              <a:solidFill>
                <a:srgbClr val="3D3D3D"/>
              </a:solidFill>
            </a:endParaRPr>
          </a:p>
          <a:p>
            <a:pPr marL="306000" lvl="0" indent="-306000">
              <a:spcBef>
                <a:spcPts val="100"/>
              </a:spcBef>
              <a:spcAft>
                <a:spcPts val="1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400" dirty="0">
                <a:solidFill>
                  <a:srgbClr val="3D3D3D"/>
                </a:solidFill>
              </a:rPr>
              <a:t>Use of a different etchant may allow developing of the grain boundaries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3C58F-0EB2-4E58-B81B-DDAC72472C1D}" type="slidenum">
              <a:rPr lang="en-US" smtClean="0"/>
              <a:t>7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803395" y="3469669"/>
            <a:ext cx="53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(a)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297023" y="3469668"/>
            <a:ext cx="53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(b)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03395" y="5320298"/>
            <a:ext cx="53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297023" y="5320297"/>
            <a:ext cx="53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(d)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01812" y="5714288"/>
            <a:ext cx="5294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Figure 6: Grain Boundary structure of </a:t>
            </a:r>
            <a:r>
              <a:rPr lang="en-US" sz="1600" i="1" dirty="0"/>
              <a:t>(a) </a:t>
            </a:r>
            <a:r>
              <a:rPr lang="en-US" sz="1600" dirty="0"/>
              <a:t>EBM Praxair Inconel 718 Long, </a:t>
            </a:r>
            <a:r>
              <a:rPr lang="en-US" sz="1600" i="1" dirty="0"/>
              <a:t>(b) </a:t>
            </a:r>
            <a:r>
              <a:rPr lang="en-US" sz="1600" dirty="0"/>
              <a:t>EBM HIP </a:t>
            </a:r>
            <a:r>
              <a:rPr lang="en-US" sz="1600" dirty="0" err="1"/>
              <a:t>Arcam</a:t>
            </a:r>
            <a:r>
              <a:rPr lang="en-US" sz="1600" dirty="0"/>
              <a:t> Inconel 718, </a:t>
            </a:r>
            <a:r>
              <a:rPr lang="en-US" sz="1600" i="1" dirty="0"/>
              <a:t>(c) </a:t>
            </a:r>
            <a:r>
              <a:rPr lang="en-US" sz="1600" dirty="0"/>
              <a:t>DMLS Praxair Inconel 738 Long, and </a:t>
            </a:r>
            <a:r>
              <a:rPr lang="en-US" sz="1600" i="1" dirty="0"/>
              <a:t>(d) </a:t>
            </a:r>
            <a:r>
              <a:rPr lang="en-US" sz="1600" dirty="0"/>
              <a:t>Wrought Inconel 718 samples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693699" y="1897219"/>
            <a:ext cx="2201062" cy="369332"/>
            <a:chOff x="6692417" y="3297976"/>
            <a:chExt cx="2201062" cy="369332"/>
          </a:xfrm>
        </p:grpSpPr>
        <p:cxnSp>
          <p:nvCxnSpPr>
            <p:cNvPr id="22" name="Straight Arrow Connector 21"/>
            <p:cNvCxnSpPr/>
            <p:nvPr/>
          </p:nvCxnSpPr>
          <p:spPr>
            <a:xfrm flipV="1">
              <a:off x="6692417" y="3657600"/>
              <a:ext cx="220106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723189" y="3297976"/>
              <a:ext cx="8321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1mm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249239" y="1887511"/>
            <a:ext cx="2201062" cy="369332"/>
            <a:chOff x="6692417" y="3297976"/>
            <a:chExt cx="2201062" cy="369332"/>
          </a:xfrm>
        </p:grpSpPr>
        <p:cxnSp>
          <p:nvCxnSpPr>
            <p:cNvPr id="27" name="Straight Arrow Connector 26"/>
            <p:cNvCxnSpPr/>
            <p:nvPr/>
          </p:nvCxnSpPr>
          <p:spPr>
            <a:xfrm flipV="1">
              <a:off x="6692417" y="3657600"/>
              <a:ext cx="220106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723189" y="3297976"/>
              <a:ext cx="8321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1mm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685945" y="3762799"/>
            <a:ext cx="2201062" cy="369332"/>
            <a:chOff x="6692417" y="3297976"/>
            <a:chExt cx="2201062" cy="369332"/>
          </a:xfrm>
        </p:grpSpPr>
        <p:cxnSp>
          <p:nvCxnSpPr>
            <p:cNvPr id="30" name="Straight Arrow Connector 29"/>
            <p:cNvCxnSpPr/>
            <p:nvPr/>
          </p:nvCxnSpPr>
          <p:spPr>
            <a:xfrm flipV="1">
              <a:off x="6692417" y="3657600"/>
              <a:ext cx="220106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6723189" y="3297976"/>
              <a:ext cx="8321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1mm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236493" y="3767918"/>
            <a:ext cx="2201062" cy="369332"/>
            <a:chOff x="6692417" y="3297976"/>
            <a:chExt cx="2201062" cy="369332"/>
          </a:xfrm>
        </p:grpSpPr>
        <p:cxnSp>
          <p:nvCxnSpPr>
            <p:cNvPr id="33" name="Straight Arrow Connector 32"/>
            <p:cNvCxnSpPr/>
            <p:nvPr/>
          </p:nvCxnSpPr>
          <p:spPr>
            <a:xfrm flipV="1">
              <a:off x="6692417" y="3657600"/>
              <a:ext cx="220106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723189" y="3297976"/>
              <a:ext cx="8321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1742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729658"/>
            <a:ext cx="11182184" cy="1070567"/>
          </a:xfrm>
        </p:spPr>
        <p:txBody>
          <a:bodyPr>
            <a:normAutofit/>
          </a:bodyPr>
          <a:lstStyle/>
          <a:p>
            <a:r>
              <a:rPr lang="en-US" sz="3600" dirty="0"/>
              <a:t>Results: Porosity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28625" y="1907805"/>
            <a:ext cx="5574958" cy="4950195"/>
          </a:xfrm>
        </p:spPr>
        <p:txBody>
          <a:bodyPr>
            <a:normAutofit/>
          </a:bodyPr>
          <a:lstStyle/>
          <a:p>
            <a:r>
              <a:rPr lang="en-US" sz="2400" dirty="0"/>
              <a:t>Figure 29 shows grain boundary structures, precipitation, and porosity, 2500x magnification</a:t>
            </a:r>
          </a:p>
          <a:p>
            <a:r>
              <a:rPr lang="en-US" sz="2400" dirty="0"/>
              <a:t>EBM Praxair Inconel 718, EBM </a:t>
            </a:r>
            <a:r>
              <a:rPr lang="en-US" sz="2400" dirty="0" err="1"/>
              <a:t>Arcam</a:t>
            </a:r>
            <a:r>
              <a:rPr lang="en-US" sz="2400" dirty="0"/>
              <a:t> Inconel 718 and DMLS Praxair Inconel 738 samples have many small voids.</a:t>
            </a:r>
          </a:p>
          <a:p>
            <a:r>
              <a:rPr lang="en-US" sz="2400" dirty="0"/>
              <a:t>EBM HIP </a:t>
            </a:r>
            <a:r>
              <a:rPr lang="en-US" sz="2400" dirty="0" err="1"/>
              <a:t>Arcam</a:t>
            </a:r>
            <a:r>
              <a:rPr lang="en-US" sz="2400" dirty="0"/>
              <a:t> Inconel 718 sample has more uniform porosity </a:t>
            </a:r>
          </a:p>
          <a:p>
            <a:r>
              <a:rPr lang="en-US" sz="2400" dirty="0"/>
              <a:t>Wrought Inconel 718 sample shows porosity similar to that of the regular EBM and DMLS samples.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558300" y="5913273"/>
            <a:ext cx="1052510" cy="365125"/>
          </a:xfrm>
        </p:spPr>
        <p:txBody>
          <a:bodyPr/>
          <a:lstStyle/>
          <a:p>
            <a:fld id="{E453C58F-0EB2-4E58-B81B-DDAC72472C1D}" type="slidenum">
              <a:rPr lang="en-US" smtClean="0"/>
              <a:t>8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6815138" y="1907805"/>
            <a:ext cx="4524199" cy="4957236"/>
            <a:chOff x="6815138" y="1907805"/>
            <a:chExt cx="4524199" cy="4957236"/>
          </a:xfrm>
        </p:grpSpPr>
        <p:grpSp>
          <p:nvGrpSpPr>
            <p:cNvPr id="22" name="Group 21"/>
            <p:cNvGrpSpPr/>
            <p:nvPr/>
          </p:nvGrpSpPr>
          <p:grpSpPr>
            <a:xfrm>
              <a:off x="7286624" y="1907805"/>
              <a:ext cx="3586911" cy="3637015"/>
              <a:chOff x="7394490" y="2126239"/>
              <a:chExt cx="3507528" cy="392339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0847" y="4741789"/>
                <a:ext cx="1743797" cy="1307848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7926" y="3436492"/>
                <a:ext cx="1753437" cy="1315078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4490" y="3436491"/>
                <a:ext cx="1753436" cy="1315077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7927" y="2126239"/>
                <a:ext cx="1747002" cy="1310252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00924" y="2126239"/>
                <a:ext cx="1747001" cy="1310251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8714793" y="3067158"/>
                <a:ext cx="4331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(a)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0435361" y="3067158"/>
                <a:ext cx="4507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(b)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714793" y="4372457"/>
                <a:ext cx="4363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(c)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0449650" y="4372462"/>
                <a:ext cx="4523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(d)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9578688" y="5680305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(e)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6815138" y="5541602"/>
              <a:ext cx="452419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Figure 7: Porosity, precipitation, and grain boundary structures for (a) Wrought Inconel 718, (b) DMLS Praxair Inconel 738, (c) EBM </a:t>
              </a:r>
              <a:r>
                <a:rPr lang="en-US" sz="1600" dirty="0" err="1"/>
                <a:t>Arcam</a:t>
              </a:r>
              <a:r>
                <a:rPr lang="en-US" sz="1600" dirty="0"/>
                <a:t> Inconel 718, (d) EBM HIP </a:t>
              </a:r>
              <a:r>
                <a:rPr lang="en-US" sz="1600" dirty="0" err="1"/>
                <a:t>Arcam</a:t>
              </a:r>
              <a:r>
                <a:rPr lang="en-US" sz="1600" dirty="0"/>
                <a:t> Inconel 718, and (e) EBM Praxair Inconel 718 samples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7015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</a:t>
            </a:r>
            <a:r>
              <a:rPr lang="en-US" dirty="0" err="1"/>
              <a:t>Fractology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286" y="1789417"/>
            <a:ext cx="5866819" cy="5054295"/>
          </a:xfrm>
        </p:spPr>
        <p:txBody>
          <a:bodyPr>
            <a:norm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Wrought rods were found to have ductile fracture</a:t>
            </a:r>
          </a:p>
          <a:p>
            <a:pPr lvl="1"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cup-cone structure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Rods with mixed ductile/brittle behavior exhibited characteristics of both fracture types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DMLS rods and short EBM Praxair Inconel 718 rods showed brittle fracture</a:t>
            </a:r>
          </a:p>
          <a:p>
            <a:pPr lvl="1">
              <a:spcBef>
                <a:spcPts val="100"/>
              </a:spcBef>
              <a:spcAft>
                <a:spcPts val="100"/>
              </a:spcAft>
            </a:pPr>
            <a:r>
              <a:rPr lang="en-US" dirty="0"/>
              <a:t>DMLS Praxair Inconel 738 rods showed pre-fracture cracking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3C58F-0EB2-4E58-B81B-DDAC72472C1D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622235" y="1883396"/>
            <a:ext cx="5127389" cy="4894911"/>
            <a:chOff x="6795678" y="1628775"/>
            <a:chExt cx="5127389" cy="4894911"/>
          </a:xfrm>
        </p:grpSpPr>
        <p:sp>
          <p:nvSpPr>
            <p:cNvPr id="13" name="TextBox 12"/>
            <p:cNvSpPr txBox="1"/>
            <p:nvPr/>
          </p:nvSpPr>
          <p:spPr>
            <a:xfrm>
              <a:off x="6795678" y="5446468"/>
              <a:ext cx="51273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Figure 8: </a:t>
              </a:r>
              <a:r>
                <a:rPr lang="en-US" sz="1600" i="1" dirty="0"/>
                <a:t>(a) </a:t>
              </a:r>
              <a:r>
                <a:rPr lang="en-US" sz="1600" dirty="0"/>
                <a:t>Ductile wrought Inconel 718, </a:t>
              </a:r>
              <a:r>
                <a:rPr lang="en-US" sz="1600" i="1" dirty="0"/>
                <a:t>(b) </a:t>
              </a:r>
              <a:r>
                <a:rPr lang="en-US" sz="1600" dirty="0"/>
                <a:t>ductile center of EBM </a:t>
              </a:r>
              <a:r>
                <a:rPr lang="en-US" sz="1600" dirty="0" err="1"/>
                <a:t>Arcam</a:t>
              </a:r>
              <a:r>
                <a:rPr lang="en-US" sz="1600" dirty="0"/>
                <a:t> Inconel 718,  </a:t>
              </a:r>
              <a:r>
                <a:rPr lang="en-US" sz="1600" i="1" dirty="0"/>
                <a:t>(c) </a:t>
              </a:r>
              <a:r>
                <a:rPr lang="en-US" sz="1600" dirty="0"/>
                <a:t>brittle perimeter of EBM </a:t>
              </a:r>
              <a:r>
                <a:rPr lang="en-US" sz="1600" dirty="0" err="1"/>
                <a:t>Arcam</a:t>
              </a:r>
              <a:r>
                <a:rPr lang="en-US" sz="1600" dirty="0"/>
                <a:t> Inconel 718, </a:t>
              </a:r>
              <a:r>
                <a:rPr lang="en-US" sz="1600" i="1" dirty="0"/>
                <a:t>(d) </a:t>
              </a:r>
              <a:r>
                <a:rPr lang="en-US" sz="1600" dirty="0"/>
                <a:t>brittle DMLS Praxair Inconel 738, </a:t>
              </a:r>
              <a:r>
                <a:rPr lang="en-US" sz="1600" i="1" dirty="0"/>
                <a:t>(e) </a:t>
              </a:r>
              <a:r>
                <a:rPr lang="en-US" sz="1600" dirty="0"/>
                <a:t>pre-fracture cracking of DMLS Praxair Inconel 738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429500" y="1628775"/>
              <a:ext cx="3464864" cy="3827799"/>
              <a:chOff x="7307066" y="1901349"/>
              <a:chExt cx="3730007" cy="4291077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1925" y="1901349"/>
                <a:ext cx="1906536" cy="142990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30537" y="3326605"/>
                <a:ext cx="1906536" cy="1429902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7066" y="3335896"/>
                <a:ext cx="1906535" cy="1429902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7473" y="4759250"/>
                <a:ext cx="1906536" cy="1429902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13601" y="4762524"/>
                <a:ext cx="1823471" cy="1429902"/>
              </a:xfrm>
              <a:prstGeom prst="rect">
                <a:avLst/>
              </a:prstGeom>
            </p:spPr>
          </p:pic>
        </p:grpSp>
      </p:grpSp>
      <p:sp>
        <p:nvSpPr>
          <p:cNvPr id="7" name="Rectangle 6"/>
          <p:cNvSpPr/>
          <p:nvPr/>
        </p:nvSpPr>
        <p:spPr>
          <a:xfrm>
            <a:off x="9462343" y="2780077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(a)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76305" y="4070719"/>
            <a:ext cx="450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(b)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283320" y="4060970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(c)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76305" y="5303387"/>
            <a:ext cx="452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(d)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283320" y="5303387"/>
            <a:ext cx="445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(e)</a:t>
            </a:r>
          </a:p>
        </p:txBody>
      </p:sp>
    </p:spTree>
    <p:extLst>
      <p:ext uri="{BB962C8B-B14F-4D97-AF65-F5344CB8AC3E}">
        <p14:creationId xmlns:p14="http://schemas.microsoft.com/office/powerpoint/2010/main" val="1531976183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12080</TotalTime>
  <Words>878</Words>
  <Application>Microsoft Office PowerPoint</Application>
  <PresentationFormat>Widescreen</PresentationFormat>
  <Paragraphs>123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Gill Sans MT</vt:lpstr>
      <vt:lpstr>Rockwell Extra Bold</vt:lpstr>
      <vt:lpstr>Wingdings</vt:lpstr>
      <vt:lpstr>Wingdings 2</vt:lpstr>
      <vt:lpstr>Dividend</vt:lpstr>
      <vt:lpstr>Metallurgical Test Comparison of Aerospace Material using Additive Manufacturing Technologies vs. Wrought Technologies</vt:lpstr>
      <vt:lpstr>Benefits of Additive Manufacturing</vt:lpstr>
      <vt:lpstr>Experiment Specifics: Manufacturing Processes</vt:lpstr>
      <vt:lpstr>Experiment Specifics: Samples </vt:lpstr>
      <vt:lpstr>Results: Hardness Testing</vt:lpstr>
      <vt:lpstr>Results: Tensile Testing- Modulus and Yield</vt:lpstr>
      <vt:lpstr>Results: Grain Structure</vt:lpstr>
      <vt:lpstr>Results: Porosity</vt:lpstr>
      <vt:lpstr>Results: Fractology</vt:lpstr>
      <vt:lpstr>Conclusion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Metallurgical Test Comparison of Aerospace Material using Additive Manufacturing Technologies vs. Wrought Technologies</dc:title>
  <dc:creator>Brittany Nez</dc:creator>
  <cp:lastModifiedBy>Brittany Nez</cp:lastModifiedBy>
  <cp:revision>206</cp:revision>
  <dcterms:created xsi:type="dcterms:W3CDTF">2017-03-25T04:54:19Z</dcterms:created>
  <dcterms:modified xsi:type="dcterms:W3CDTF">2017-04-08T02:22:36Z</dcterms:modified>
</cp:coreProperties>
</file>